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7A2587-EB96-479E-B697-FB1D9BE43CAF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989758-1CF8-4116-BB3B-A7F988B38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798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89758-1CF8-4116-BB3B-A7F988B38DB1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244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B4F8-7599-4344-9CA3-C4902C1052A0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6605-9023-474C-9A7D-3116CA6A4F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B4F8-7599-4344-9CA3-C4902C1052A0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6605-9023-474C-9A7D-3116CA6A4F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B4F8-7599-4344-9CA3-C4902C1052A0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6605-9023-474C-9A7D-3116CA6A4F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B4F8-7599-4344-9CA3-C4902C1052A0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6605-9023-474C-9A7D-3116CA6A4F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B4F8-7599-4344-9CA3-C4902C1052A0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6605-9023-474C-9A7D-3116CA6A4F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B4F8-7599-4344-9CA3-C4902C1052A0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6605-9023-474C-9A7D-3116CA6A4F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B4F8-7599-4344-9CA3-C4902C1052A0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6605-9023-474C-9A7D-3116CA6A4F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B4F8-7599-4344-9CA3-C4902C1052A0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6605-9023-474C-9A7D-3116CA6A4F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B4F8-7599-4344-9CA3-C4902C1052A0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6605-9023-474C-9A7D-3116CA6A4F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B4F8-7599-4344-9CA3-C4902C1052A0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6605-9023-474C-9A7D-3116CA6A4F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B4F8-7599-4344-9CA3-C4902C1052A0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56605-9023-474C-9A7D-3116CA6A4FD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DB4F8-7599-4344-9CA3-C4902C1052A0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56605-9023-474C-9A7D-3116CA6A4FD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thumbs.dreamstime.com/z/kemisk-reaktion-31241832.jpg" TargetMode="External"/><Relationship Id="rId3" Type="http://schemas.openxmlformats.org/officeDocument/2006/relationships/hyperlink" Target="http://player.myshared.ru/884734/data/images/img7.gif" TargetMode="External"/><Relationship Id="rId7" Type="http://schemas.openxmlformats.org/officeDocument/2006/relationships/hyperlink" Target="http://d3dxadmpi0hxcu.cloudfront.net/goods/ymk/chemistry/work4/theory/4/ch_4_3.gif" TargetMode="External"/><Relationship Id="rId2" Type="http://schemas.openxmlformats.org/officeDocument/2006/relationships/hyperlink" Target="https://i.ytimg.com/vi/B6XEB6_gbdI/hqdefault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&#1083;&#1077;&#1085;&#1072;24.&#1088;&#1092;/%D0%A5%D0%B8%D0%BC%D0%B8%D1%8F_10_%D1%83%D0%B3%D0%BB%D1%83%D0%B1%D0%BB%D1%91%D0%BD%D0%BD%D1%8B%D0%B9_%D0%93%D0%B0%D0%B1%D1%80%D0%B8%D0%BB%D1%8F%D0%BD/3.1.jpg" TargetMode="External"/><Relationship Id="rId5" Type="http://schemas.openxmlformats.org/officeDocument/2006/relationships/hyperlink" Target="http://images.myshared.ru/319832/slide_5.jpg" TargetMode="External"/><Relationship Id="rId4" Type="http://schemas.openxmlformats.org/officeDocument/2006/relationships/hyperlink" Target="http://demiart.ru/forum/uploads/post-33144-1188937016.jpg" TargetMode="External"/><Relationship Id="rId9" Type="http://schemas.openxmlformats.org/officeDocument/2006/relationships/hyperlink" Target="http://www.alhimik.ru/teleclass/pictures/29132-dym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357166"/>
            <a:ext cx="8215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Готовимся к ЕГЭ, ОГЭ! Теоретические разделы химии.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 rot="20669602">
            <a:off x="169673" y="1574333"/>
            <a:ext cx="86272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>Современные представления о строении атома.</a:t>
            </a:r>
            <a:endParaRPr lang="ru-RU" sz="4800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74268"/>
            <a:ext cx="4788000" cy="3591000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6867" y="4268675"/>
            <a:ext cx="40950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Учитель химии МОБУ СОШ ЛГО </a:t>
            </a:r>
            <a:r>
              <a:rPr lang="ru-RU" sz="2400" dirty="0" err="1" smtClean="0">
                <a:solidFill>
                  <a:srgbClr val="FF0000"/>
                </a:solidFill>
              </a:rPr>
              <a:t>с.Пантелеймоновка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dirty="0" err="1" smtClean="0">
                <a:solidFill>
                  <a:srgbClr val="FF0000"/>
                </a:solidFill>
              </a:rPr>
              <a:t>Г.П.Яценко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14290"/>
            <a:ext cx="83582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Заполнение атомных </a:t>
            </a:r>
            <a:r>
              <a:rPr lang="ru-RU" sz="2400" dirty="0" err="1" smtClean="0"/>
              <a:t>орбиталей</a:t>
            </a:r>
            <a:r>
              <a:rPr lang="ru-RU" sz="2400" dirty="0" smtClean="0"/>
              <a:t> электронами происходит в соответствии с тремя условиями: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i="1" dirty="0" smtClean="0"/>
              <a:t>Принцип минимума энергии:</a:t>
            </a:r>
            <a:r>
              <a:rPr lang="ru-RU" sz="2400" dirty="0" smtClean="0"/>
              <a:t>  </a:t>
            </a:r>
            <a:r>
              <a:rPr lang="en-US" sz="2400" b="1" i="1" dirty="0" smtClean="0">
                <a:solidFill>
                  <a:srgbClr val="002060"/>
                </a:solidFill>
              </a:rPr>
              <a:t>ē</a:t>
            </a:r>
            <a:r>
              <a:rPr lang="ru-RU" sz="2400" b="1" i="1" dirty="0" smtClean="0">
                <a:solidFill>
                  <a:srgbClr val="002060"/>
                </a:solidFill>
              </a:rPr>
              <a:t> заполняют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орбитали</a:t>
            </a:r>
            <a:r>
              <a:rPr lang="ru-RU" sz="2400" b="1" i="1" dirty="0" smtClean="0">
                <a:solidFill>
                  <a:srgbClr val="002060"/>
                </a:solidFill>
              </a:rPr>
              <a:t>, начиная с подуровня с </a:t>
            </a:r>
            <a:r>
              <a:rPr lang="ru-RU" sz="2400" b="1" i="1" dirty="0" smtClean="0">
                <a:solidFill>
                  <a:srgbClr val="C00000"/>
                </a:solidFill>
              </a:rPr>
              <a:t>меньшей </a:t>
            </a:r>
            <a:r>
              <a:rPr lang="ru-RU" sz="2400" b="1" i="1" dirty="0" smtClean="0">
                <a:solidFill>
                  <a:srgbClr val="002060"/>
                </a:solidFill>
              </a:rPr>
              <a:t>энергией.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i="1" dirty="0" smtClean="0"/>
              <a:t>Правило запрета (принцип Паули): </a:t>
            </a:r>
            <a:r>
              <a:rPr lang="ru-RU" sz="2400" b="1" i="1" dirty="0" smtClean="0">
                <a:solidFill>
                  <a:srgbClr val="002060"/>
                </a:solidFill>
              </a:rPr>
              <a:t>в каждой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орбитали</a:t>
            </a:r>
            <a:r>
              <a:rPr lang="ru-RU" sz="2400" b="1" i="1" dirty="0" smtClean="0">
                <a:solidFill>
                  <a:srgbClr val="002060"/>
                </a:solidFill>
              </a:rPr>
              <a:t> может разместиться </a:t>
            </a:r>
            <a:r>
              <a:rPr lang="ru-RU" sz="2400" b="1" i="1" dirty="0" smtClean="0">
                <a:solidFill>
                  <a:srgbClr val="C00000"/>
                </a:solidFill>
              </a:rPr>
              <a:t>не более двух  </a:t>
            </a:r>
            <a:r>
              <a:rPr lang="en-US" sz="2400" b="1" i="1" dirty="0" smtClean="0">
                <a:solidFill>
                  <a:srgbClr val="002060"/>
                </a:solidFill>
              </a:rPr>
              <a:t>ē</a:t>
            </a:r>
            <a:r>
              <a:rPr lang="ru-RU" sz="2400" b="1" i="1" dirty="0" smtClean="0">
                <a:solidFill>
                  <a:srgbClr val="002060"/>
                </a:solidFill>
              </a:rPr>
              <a:t> .</a:t>
            </a:r>
          </a:p>
          <a:p>
            <a:pPr marL="1371600" lvl="2" indent="-457200">
              <a:buFont typeface="+mj-lt"/>
              <a:buAutoNum type="arabicPeriod"/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571744"/>
            <a:ext cx="857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Пустая </a:t>
            </a:r>
            <a:r>
              <a:rPr lang="ru-RU" sz="2400" dirty="0" err="1" smtClean="0">
                <a:solidFill>
                  <a:srgbClr val="7030A0"/>
                </a:solidFill>
              </a:rPr>
              <a:t>орбиталь</a:t>
            </a:r>
            <a:r>
              <a:rPr lang="ru-RU" sz="2400" dirty="0" smtClean="0">
                <a:solidFill>
                  <a:srgbClr val="7030A0"/>
                </a:solidFill>
              </a:rPr>
              <a:t>       </a:t>
            </a:r>
            <a:r>
              <a:rPr lang="ru-RU" sz="2400" dirty="0" err="1">
                <a:solidFill>
                  <a:srgbClr val="7030A0"/>
                </a:solidFill>
              </a:rPr>
              <a:t>О</a:t>
            </a:r>
            <a:r>
              <a:rPr lang="ru-RU" sz="2400" dirty="0" err="1" smtClean="0">
                <a:solidFill>
                  <a:srgbClr val="7030A0"/>
                </a:solidFill>
              </a:rPr>
              <a:t>рбиталь</a:t>
            </a:r>
            <a:r>
              <a:rPr lang="ru-RU" sz="2400" dirty="0" smtClean="0">
                <a:solidFill>
                  <a:srgbClr val="7030A0"/>
                </a:solidFill>
              </a:rPr>
              <a:t> с                 </a:t>
            </a:r>
            <a:r>
              <a:rPr lang="ru-RU" sz="2400" dirty="0" err="1" smtClean="0">
                <a:solidFill>
                  <a:srgbClr val="7030A0"/>
                </a:solidFill>
              </a:rPr>
              <a:t>Орбиталь</a:t>
            </a:r>
            <a:r>
              <a:rPr lang="ru-RU" sz="2400" dirty="0" smtClean="0">
                <a:solidFill>
                  <a:srgbClr val="7030A0"/>
                </a:solidFill>
              </a:rPr>
              <a:t> </a:t>
            </a:r>
            <a:r>
              <a:rPr lang="ru-RU" sz="2400" dirty="0" err="1" smtClean="0">
                <a:solidFill>
                  <a:srgbClr val="7030A0"/>
                </a:solidFill>
              </a:rPr>
              <a:t>с</a:t>
            </a:r>
            <a:endParaRPr lang="ru-RU" sz="2400" dirty="0" smtClean="0">
              <a:solidFill>
                <a:srgbClr val="7030A0"/>
              </a:solidFill>
            </a:endParaRPr>
          </a:p>
          <a:p>
            <a:r>
              <a:rPr lang="ru-RU" sz="2400" dirty="0">
                <a:solidFill>
                  <a:srgbClr val="7030A0"/>
                </a:solidFill>
              </a:rPr>
              <a:t> </a:t>
            </a:r>
            <a:r>
              <a:rPr lang="ru-RU" sz="2400" dirty="0" smtClean="0">
                <a:solidFill>
                  <a:srgbClr val="7030A0"/>
                </a:solidFill>
              </a:rPr>
              <a:t>                                   неспаренными</a:t>
            </a:r>
            <a:r>
              <a:rPr lang="en-US" sz="2400" b="1" i="1" dirty="0" smtClean="0">
                <a:solidFill>
                  <a:srgbClr val="7030A0"/>
                </a:solidFill>
              </a:rPr>
              <a:t> </a:t>
            </a:r>
            <a:r>
              <a:rPr lang="ru-RU" sz="2400" b="1" i="1" dirty="0" smtClean="0">
                <a:solidFill>
                  <a:srgbClr val="7030A0"/>
                </a:solidFill>
              </a:rPr>
              <a:t> </a:t>
            </a:r>
            <a:r>
              <a:rPr lang="en-US" sz="2400" b="1" i="1" dirty="0" smtClean="0">
                <a:solidFill>
                  <a:srgbClr val="7030A0"/>
                </a:solidFill>
              </a:rPr>
              <a:t>ē</a:t>
            </a:r>
            <a:r>
              <a:rPr lang="ru-RU" sz="2400" dirty="0" smtClean="0">
                <a:solidFill>
                  <a:srgbClr val="7030A0"/>
                </a:solidFill>
              </a:rPr>
              <a:t>       электронной парой</a:t>
            </a:r>
            <a:endParaRPr lang="ru-RU" sz="2400" dirty="0">
              <a:solidFill>
                <a:srgbClr val="7030A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1786712" y="3428206"/>
            <a:ext cx="2142346" cy="7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4715670" y="3428206"/>
            <a:ext cx="1999470" cy="7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00002" y="3429000"/>
            <a:ext cx="8643998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071538" y="3857628"/>
            <a:ext cx="785818" cy="7858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3857628"/>
            <a:ext cx="785818" cy="7858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714876" y="3857628"/>
            <a:ext cx="785818" cy="7858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572264" y="3857628"/>
            <a:ext cx="857256" cy="785818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 стрелкой 17"/>
          <p:cNvCxnSpPr/>
          <p:nvPr/>
        </p:nvCxnSpPr>
        <p:spPr>
          <a:xfrm rot="16200000" flipH="1">
            <a:off x="4679951" y="4249743"/>
            <a:ext cx="785818" cy="1588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4" idx="2"/>
            <a:endCxn id="14" idx="0"/>
          </p:cNvCxnSpPr>
          <p:nvPr/>
        </p:nvCxnSpPr>
        <p:spPr>
          <a:xfrm rot="5400000" flipH="1">
            <a:off x="3143240" y="4250537"/>
            <a:ext cx="785818" cy="1588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 flipH="1" flipV="1">
            <a:off x="6394463" y="4249743"/>
            <a:ext cx="785818" cy="1588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6823091" y="4249743"/>
            <a:ext cx="785818" cy="1588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0034" y="35716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714356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3"/>
            </a:pPr>
            <a:r>
              <a:rPr lang="ru-RU" sz="2400" i="1" dirty="0" smtClean="0"/>
              <a:t>Принцип максимальной мультиплетности (правило </a:t>
            </a:r>
            <a:r>
              <a:rPr lang="ru-RU" sz="2400" i="1" dirty="0" err="1" smtClean="0"/>
              <a:t>Хунда</a:t>
            </a:r>
            <a:r>
              <a:rPr lang="ru-RU" sz="2400" i="1" dirty="0" smtClean="0"/>
              <a:t>):</a:t>
            </a:r>
            <a:r>
              <a:rPr lang="ru-RU" sz="2400" b="1" i="1" dirty="0" smtClean="0">
                <a:solidFill>
                  <a:srgbClr val="002060"/>
                </a:solidFill>
              </a:rPr>
              <a:t>в пределах подуровня электроны сначала заполняют все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орбитали</a:t>
            </a:r>
            <a:r>
              <a:rPr lang="ru-RU" sz="2400" b="1" i="1" dirty="0" smtClean="0">
                <a:solidFill>
                  <a:srgbClr val="002060"/>
                </a:solidFill>
              </a:rPr>
              <a:t> наполовину, а затем – полностью.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2285992"/>
            <a:ext cx="8358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   </a:t>
            </a:r>
            <a:r>
              <a:rPr lang="ru-RU" sz="2400" dirty="0" smtClean="0"/>
              <a:t>Каждый</a:t>
            </a:r>
            <a:r>
              <a:rPr lang="en-US" sz="2400" b="1" i="1" dirty="0" smtClean="0">
                <a:solidFill>
                  <a:srgbClr val="002060"/>
                </a:solidFill>
              </a:rPr>
              <a:t> ē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/>
              <a:t>имеет свою собственную характеристику </a:t>
            </a:r>
            <a:r>
              <a:rPr lang="ru-RU" sz="2400" b="1" i="1" dirty="0" smtClean="0">
                <a:solidFill>
                  <a:srgbClr val="002060"/>
                </a:solidFill>
              </a:rPr>
              <a:t>– спин </a:t>
            </a:r>
            <a:r>
              <a:rPr lang="ru-RU" sz="2400" dirty="0" smtClean="0"/>
              <a:t>(условно изображается стрелкой     ). Спины </a:t>
            </a:r>
            <a:r>
              <a:rPr lang="en-US" sz="2400" b="1" i="1" dirty="0" smtClean="0">
                <a:solidFill>
                  <a:srgbClr val="002060"/>
                </a:solidFill>
              </a:rPr>
              <a:t>ē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/>
              <a:t>складываются в вектора, сумма спинов данного числа </a:t>
            </a:r>
            <a:r>
              <a:rPr lang="en-US" sz="2400" dirty="0" smtClean="0"/>
              <a:t>ē</a:t>
            </a:r>
            <a:r>
              <a:rPr lang="ru-RU" sz="2400" dirty="0" smtClean="0"/>
              <a:t> на подуровне должна быть максимальной </a:t>
            </a:r>
            <a:r>
              <a:rPr lang="ru-RU" sz="2400" b="1" i="1" dirty="0" smtClean="0">
                <a:solidFill>
                  <a:srgbClr val="002060"/>
                </a:solidFill>
              </a:rPr>
              <a:t>(мультиплетность)</a:t>
            </a:r>
          </a:p>
          <a:p>
            <a:endParaRPr lang="ru-RU" sz="24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4715670" y="2856702"/>
            <a:ext cx="42862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 flipH="1" flipV="1">
            <a:off x="4858546" y="2857496"/>
            <a:ext cx="427834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993522"/>
              </p:ext>
            </p:extLst>
          </p:nvPr>
        </p:nvGraphicFramePr>
        <p:xfrm>
          <a:off x="357159" y="3786188"/>
          <a:ext cx="8501121" cy="292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3707"/>
                <a:gridCol w="2833707"/>
                <a:gridCol w="2833707"/>
              </a:tblGrid>
              <a:tr h="73224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Число</a:t>
                      </a:r>
                      <a:r>
                        <a:rPr lang="ru-RU" sz="3200" dirty="0" smtClean="0"/>
                        <a:t>   </a:t>
                      </a:r>
                      <a:r>
                        <a:rPr lang="en-US" sz="3200" b="1" i="0" dirty="0" smtClean="0">
                          <a:solidFill>
                            <a:srgbClr val="FFFF00"/>
                          </a:solidFill>
                        </a:rPr>
                        <a:t>ē</a:t>
                      </a:r>
                      <a:endParaRPr lang="ru-RU" sz="3200" i="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правильно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неправильно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7322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22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322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357554" y="4572008"/>
            <a:ext cx="71438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071934" y="4572008"/>
            <a:ext cx="71438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86314" y="4572008"/>
            <a:ext cx="78581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215074" y="4572008"/>
            <a:ext cx="71438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929454" y="4572008"/>
            <a:ext cx="71438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643834" y="4572008"/>
            <a:ext cx="71438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428992" y="5357826"/>
            <a:ext cx="71438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143372" y="5357826"/>
            <a:ext cx="71438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857752" y="5357826"/>
            <a:ext cx="71438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215074" y="5357826"/>
            <a:ext cx="71438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929454" y="5357826"/>
            <a:ext cx="71438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643834" y="5357826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428992" y="6072206"/>
            <a:ext cx="71438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143372" y="6072206"/>
            <a:ext cx="71438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857752" y="6072206"/>
            <a:ext cx="71438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215074" y="6072206"/>
            <a:ext cx="71438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6929454" y="6072206"/>
            <a:ext cx="71438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643834" y="6072206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 стрелкой 28"/>
          <p:cNvCxnSpPr>
            <a:stCxn id="10" idx="2"/>
            <a:endCxn id="10" idx="0"/>
          </p:cNvCxnSpPr>
          <p:nvPr/>
        </p:nvCxnSpPr>
        <p:spPr>
          <a:xfrm rot="5400000" flipH="1">
            <a:off x="3393273" y="4893479"/>
            <a:ext cx="642942" cy="1588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1" idx="2"/>
            <a:endCxn id="11" idx="0"/>
          </p:cNvCxnSpPr>
          <p:nvPr/>
        </p:nvCxnSpPr>
        <p:spPr>
          <a:xfrm rot="5400000" flipH="1">
            <a:off x="4107653" y="4893479"/>
            <a:ext cx="642942" cy="1588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 flipH="1" flipV="1">
            <a:off x="6037273" y="4892685"/>
            <a:ext cx="642942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13" idx="0"/>
            <a:endCxn id="13" idx="2"/>
          </p:cNvCxnSpPr>
          <p:nvPr/>
        </p:nvCxnSpPr>
        <p:spPr>
          <a:xfrm rot="16200000" flipH="1">
            <a:off x="6250793" y="4893479"/>
            <a:ext cx="642942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16" idx="2"/>
          </p:cNvCxnSpPr>
          <p:nvPr/>
        </p:nvCxnSpPr>
        <p:spPr>
          <a:xfrm rot="5400000" flipH="1">
            <a:off x="3464711" y="5679297"/>
            <a:ext cx="642942" cy="1588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7" idx="2"/>
            <a:endCxn id="17" idx="0"/>
          </p:cNvCxnSpPr>
          <p:nvPr/>
        </p:nvCxnSpPr>
        <p:spPr>
          <a:xfrm rot="5400000" flipH="1">
            <a:off x="4179091" y="5679297"/>
            <a:ext cx="642942" cy="1588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18" idx="2"/>
            <a:endCxn id="18" idx="0"/>
          </p:cNvCxnSpPr>
          <p:nvPr/>
        </p:nvCxnSpPr>
        <p:spPr>
          <a:xfrm rot="5400000" flipH="1">
            <a:off x="4893471" y="5679297"/>
            <a:ext cx="642942" cy="1588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5400000" flipH="1" flipV="1">
            <a:off x="3251191" y="6392883"/>
            <a:ext cx="642942" cy="1588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5400000">
            <a:off x="3607587" y="6393677"/>
            <a:ext cx="642942" cy="1588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23" idx="2"/>
            <a:endCxn id="23" idx="0"/>
          </p:cNvCxnSpPr>
          <p:nvPr/>
        </p:nvCxnSpPr>
        <p:spPr>
          <a:xfrm rot="5400000" flipH="1">
            <a:off x="4179091" y="6393677"/>
            <a:ext cx="642942" cy="1588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24" idx="2"/>
          </p:cNvCxnSpPr>
          <p:nvPr/>
        </p:nvCxnSpPr>
        <p:spPr>
          <a:xfrm rot="5400000" flipH="1">
            <a:off x="4893471" y="6393677"/>
            <a:ext cx="642942" cy="1588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5400000" flipH="1" flipV="1">
            <a:off x="6037273" y="5678503"/>
            <a:ext cx="642942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5400000">
            <a:off x="6393669" y="5679297"/>
            <a:ext cx="642942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20" idx="2"/>
            <a:endCxn id="20" idx="0"/>
          </p:cNvCxnSpPr>
          <p:nvPr/>
        </p:nvCxnSpPr>
        <p:spPr>
          <a:xfrm rot="5400000" flipH="1">
            <a:off x="6965173" y="5679297"/>
            <a:ext cx="642942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rot="5400000" flipH="1" flipV="1">
            <a:off x="6036479" y="6393677"/>
            <a:ext cx="642942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rot="5400000">
            <a:off x="6393669" y="6393677"/>
            <a:ext cx="642942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rot="5400000" flipH="1" flipV="1">
            <a:off x="6750859" y="6393677"/>
            <a:ext cx="642942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rot="5400000">
            <a:off x="7108843" y="6393677"/>
            <a:ext cx="642148" cy="794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Энергетическая диаграмма.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63" y="932059"/>
            <a:ext cx="5004000" cy="5816604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36096" y="932059"/>
            <a:ext cx="34936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Наглядно  последовательность заполнения </a:t>
            </a:r>
            <a:r>
              <a:rPr lang="ru-RU" sz="2400" dirty="0" err="1" smtClean="0"/>
              <a:t>орбиталей</a:t>
            </a:r>
            <a:r>
              <a:rPr lang="ru-RU" sz="2400" dirty="0" smtClean="0"/>
              <a:t>  электронами выражается </a:t>
            </a:r>
            <a:r>
              <a:rPr lang="ru-RU" sz="2400" dirty="0"/>
              <a:t>энергетической </a:t>
            </a:r>
            <a:r>
              <a:rPr lang="ru-RU" sz="2400" dirty="0" smtClean="0"/>
              <a:t>диаграммой.</a:t>
            </a:r>
            <a:endParaRPr lang="ru-RU" sz="24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28604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Электронные формулы (конфигурации).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1285860"/>
            <a:ext cx="885831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Электронные формулы могут быть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полными                                         </a:t>
            </a:r>
            <a:r>
              <a:rPr lang="ru-RU" sz="2400" dirty="0" smtClean="0">
                <a:solidFill>
                  <a:srgbClr val="C00000"/>
                </a:solidFill>
              </a:rPr>
              <a:t>краткими </a:t>
            </a:r>
            <a:r>
              <a:rPr lang="ru-RU" sz="2400" dirty="0" smtClean="0"/>
              <a:t>: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                       </a:t>
            </a:r>
            <a:r>
              <a:rPr lang="ru-RU" sz="2000" dirty="0" smtClean="0"/>
              <a:t>( содержат в скобках символ соответствующего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благородного газа + накопления этого элемента)</a:t>
            </a:r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3286124"/>
            <a:ext cx="871543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1</a:t>
            </a:r>
            <a:r>
              <a:rPr lang="ru-RU" sz="3200" dirty="0" smtClean="0"/>
              <a:t> Н </a:t>
            </a:r>
            <a:r>
              <a:rPr lang="en-US" sz="3200" dirty="0" smtClean="0"/>
              <a:t> </a:t>
            </a:r>
            <a:r>
              <a:rPr lang="ru-RU" sz="3200" dirty="0" smtClean="0"/>
              <a:t>= 1</a:t>
            </a:r>
            <a:r>
              <a:rPr lang="en-US" sz="3200" dirty="0" smtClean="0"/>
              <a:t>s¹</a:t>
            </a: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He = 1s²</a:t>
            </a: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Li  = 1s² 2s¹ =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en-US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 ]2s¹</a:t>
            </a: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8 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O  =  1s² 2s² 2p   =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en-US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 ] 2s² 2p </a:t>
            </a:r>
            <a:endParaRPr lang="en-US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8926" y="4786322"/>
            <a:ext cx="4286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4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5715008" y="4572008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/>
          </a:p>
          <a:p>
            <a:r>
              <a:rPr lang="en-US" sz="1600" dirty="0" smtClean="0">
                <a:solidFill>
                  <a:srgbClr val="C00000"/>
                </a:solidFill>
              </a:rPr>
              <a:t>4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5857892"/>
            <a:ext cx="885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Электроны, вынесенные за скобки, называются валентными (принимают участие в образовании химических связей).</a:t>
            </a:r>
            <a:endParaRPr lang="ru-RU" sz="2400" dirty="0"/>
          </a:p>
        </p:txBody>
      </p:sp>
      <p:sp>
        <p:nvSpPr>
          <p:cNvPr id="9" name="Арка 8"/>
          <p:cNvSpPr/>
          <p:nvPr/>
        </p:nvSpPr>
        <p:spPr>
          <a:xfrm>
            <a:off x="3857620" y="4143380"/>
            <a:ext cx="642942" cy="35719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Арка 9"/>
          <p:cNvSpPr/>
          <p:nvPr/>
        </p:nvSpPr>
        <p:spPr>
          <a:xfrm>
            <a:off x="4786314" y="4500570"/>
            <a:ext cx="1143008" cy="42862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2" name="Прямая со стрелкой 11"/>
          <p:cNvCxnSpPr>
            <a:stCxn id="9" idx="1"/>
          </p:cNvCxnSpPr>
          <p:nvPr/>
        </p:nvCxnSpPr>
        <p:spPr>
          <a:xfrm rot="5400000" flipH="1" flipV="1">
            <a:off x="5639104" y="3103064"/>
            <a:ext cx="35719" cy="2402103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0" idx="1"/>
          </p:cNvCxnSpPr>
          <p:nvPr/>
        </p:nvCxnSpPr>
        <p:spPr>
          <a:xfrm rot="5400000" flipH="1" flipV="1">
            <a:off x="6152565" y="4009433"/>
            <a:ext cx="428628" cy="982273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786578" y="3929066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  Валентные     </a:t>
            </a:r>
          </a:p>
          <a:p>
            <a:r>
              <a:rPr lang="ru-RU" sz="2400" dirty="0">
                <a:solidFill>
                  <a:srgbClr val="7030A0"/>
                </a:solidFill>
              </a:rPr>
              <a:t> </a:t>
            </a:r>
            <a:r>
              <a:rPr lang="ru-RU" sz="2400" dirty="0" smtClean="0">
                <a:solidFill>
                  <a:srgbClr val="7030A0"/>
                </a:solidFill>
              </a:rPr>
              <a:t> электроны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057" y="2843216"/>
            <a:ext cx="4608513" cy="1085850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572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</a:t>
            </a:r>
            <a:r>
              <a:rPr lang="en-US" sz="2400" dirty="0" smtClean="0"/>
              <a:t> </a:t>
            </a:r>
            <a:r>
              <a:rPr lang="ru-RU" sz="2400" dirty="0" smtClean="0"/>
              <a:t>Для свободных атомов подгрупп </a:t>
            </a:r>
            <a:r>
              <a:rPr lang="en-US" sz="2400" dirty="0" smtClean="0"/>
              <a:t>II – IV</a:t>
            </a:r>
            <a:r>
              <a:rPr lang="ru-RU" sz="2400" dirty="0" smtClean="0"/>
              <a:t> групп Периодической системы обычное состояние валентных электронов называется </a:t>
            </a:r>
            <a:r>
              <a:rPr lang="ru-RU" sz="2400" b="1" i="1" dirty="0" smtClean="0">
                <a:solidFill>
                  <a:srgbClr val="C00000"/>
                </a:solidFill>
              </a:rPr>
              <a:t>основным. </a:t>
            </a:r>
            <a:r>
              <a:rPr lang="ru-RU" sz="2400" dirty="0" smtClean="0"/>
              <a:t>Для этих же атомов возможно </a:t>
            </a:r>
            <a:r>
              <a:rPr lang="ru-RU" sz="2400" b="1" i="1" dirty="0" smtClean="0">
                <a:solidFill>
                  <a:srgbClr val="C00000"/>
                </a:solidFill>
              </a:rPr>
              <a:t>возбуждённое </a:t>
            </a:r>
            <a:r>
              <a:rPr lang="ru-RU" sz="2400" dirty="0" smtClean="0"/>
              <a:t>состояние:</a:t>
            </a:r>
          </a:p>
          <a:p>
            <a:endParaRPr lang="ru-RU" sz="2400" b="1" i="1" dirty="0">
              <a:solidFill>
                <a:srgbClr val="C00000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57158" y="2428868"/>
            <a:ext cx="864399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-1535949" y="4321975"/>
            <a:ext cx="378621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357158" y="6143644"/>
            <a:ext cx="8643998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7108049" y="4321975"/>
            <a:ext cx="378621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36481" y="4321181"/>
            <a:ext cx="378621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57158" y="3357562"/>
            <a:ext cx="864399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928794" y="2857496"/>
            <a:ext cx="707236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3857620" y="4500570"/>
            <a:ext cx="328614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57158" y="4286256"/>
            <a:ext cx="864399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57158" y="5286388"/>
            <a:ext cx="864399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28596" y="2428868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Атом 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5984" y="2357430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Состояние 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28794" y="2928934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основное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72132" y="2928934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возбуждённое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8596" y="3357562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Mg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7158" y="4286256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8596" y="5286388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214546" y="3500438"/>
            <a:ext cx="571504" cy="571504"/>
          </a:xfrm>
          <a:prstGeom prst="rect">
            <a:avLst/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214678" y="3500438"/>
            <a:ext cx="64294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3857620" y="3500438"/>
            <a:ext cx="57150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4429124" y="3500438"/>
            <a:ext cx="64294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2214546" y="4500570"/>
            <a:ext cx="57150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3214678" y="4500570"/>
            <a:ext cx="64294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857620" y="4500570"/>
            <a:ext cx="64294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4500562" y="4500570"/>
            <a:ext cx="57150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214546" y="5500702"/>
            <a:ext cx="57150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214678" y="5500702"/>
            <a:ext cx="64294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857620" y="5500702"/>
            <a:ext cx="642942" cy="57150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4500562" y="5500702"/>
            <a:ext cx="57150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1" name="Прямая со стрелкой 50"/>
          <p:cNvCxnSpPr/>
          <p:nvPr/>
        </p:nvCxnSpPr>
        <p:spPr>
          <a:xfrm rot="5400000">
            <a:off x="2355834" y="3786190"/>
            <a:ext cx="571504" cy="158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5400000" flipH="1">
            <a:off x="2073258" y="3741577"/>
            <a:ext cx="571504" cy="158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5400000">
            <a:off x="2371380" y="4749478"/>
            <a:ext cx="571504" cy="158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rot="5400000" flipH="1">
            <a:off x="2070082" y="4733444"/>
            <a:ext cx="571504" cy="158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rot="5400000">
            <a:off x="2351376" y="5758348"/>
            <a:ext cx="571504" cy="158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rot="5400000" flipH="1" flipV="1">
            <a:off x="2074846" y="5758348"/>
            <a:ext cx="571504" cy="158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46" idx="2"/>
            <a:endCxn id="46" idx="0"/>
          </p:cNvCxnSpPr>
          <p:nvPr/>
        </p:nvCxnSpPr>
        <p:spPr>
          <a:xfrm flipV="1">
            <a:off x="3536149" y="5500702"/>
            <a:ext cx="0" cy="571504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>
            <a:stCxn id="47" idx="2"/>
            <a:endCxn id="47" idx="0"/>
          </p:cNvCxnSpPr>
          <p:nvPr/>
        </p:nvCxnSpPr>
        <p:spPr>
          <a:xfrm flipV="1">
            <a:off x="4179091" y="5500702"/>
            <a:ext cx="0" cy="571504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572132" y="3429000"/>
            <a:ext cx="3357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p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857884" y="3500438"/>
            <a:ext cx="64294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7000892" y="3500438"/>
            <a:ext cx="64294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7643834" y="3500438"/>
            <a:ext cx="57150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8215338" y="3500438"/>
            <a:ext cx="57150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4" name="Прямая со стрелкой 73"/>
          <p:cNvCxnSpPr>
            <a:stCxn id="69" idx="2"/>
          </p:cNvCxnSpPr>
          <p:nvPr/>
        </p:nvCxnSpPr>
        <p:spPr>
          <a:xfrm flipV="1">
            <a:off x="6179355" y="3500438"/>
            <a:ext cx="0" cy="500066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flipV="1">
            <a:off x="7393801" y="3501232"/>
            <a:ext cx="0" cy="49927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5500694" y="4286256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            p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5929322" y="4500570"/>
            <a:ext cx="64294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/>
          <p:nvPr/>
        </p:nvSpPr>
        <p:spPr>
          <a:xfrm>
            <a:off x="7072330" y="4500570"/>
            <a:ext cx="57150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7643834" y="4500570"/>
            <a:ext cx="64294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/>
          <p:nvPr/>
        </p:nvSpPr>
        <p:spPr>
          <a:xfrm>
            <a:off x="8286776" y="4500570"/>
            <a:ext cx="57150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3" name="Прямая со стрелкой 82"/>
          <p:cNvCxnSpPr>
            <a:stCxn id="78" idx="2"/>
            <a:endCxn id="78" idx="0"/>
          </p:cNvCxnSpPr>
          <p:nvPr/>
        </p:nvCxnSpPr>
        <p:spPr>
          <a:xfrm flipV="1">
            <a:off x="6250793" y="4500570"/>
            <a:ext cx="0" cy="571504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>
            <a:stCxn id="79" idx="2"/>
            <a:endCxn id="79" idx="0"/>
          </p:cNvCxnSpPr>
          <p:nvPr/>
        </p:nvCxnSpPr>
        <p:spPr>
          <a:xfrm flipV="1">
            <a:off x="7358082" y="4500570"/>
            <a:ext cx="0" cy="571504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>
            <a:stCxn id="80" idx="2"/>
            <a:endCxn id="80" idx="0"/>
          </p:cNvCxnSpPr>
          <p:nvPr/>
        </p:nvCxnSpPr>
        <p:spPr>
          <a:xfrm flipV="1">
            <a:off x="7965305" y="4500570"/>
            <a:ext cx="0" cy="571504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5572132" y="5357826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p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5929322" y="5429264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7072330" y="5429264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7715272" y="5429264"/>
            <a:ext cx="64294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8358214" y="5429264"/>
            <a:ext cx="57150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4" name="Прямая со стрелкой 93"/>
          <p:cNvCxnSpPr>
            <a:stCxn id="89" idx="2"/>
            <a:endCxn id="89" idx="0"/>
          </p:cNvCxnSpPr>
          <p:nvPr/>
        </p:nvCxnSpPr>
        <p:spPr>
          <a:xfrm flipV="1">
            <a:off x="6250793" y="5429264"/>
            <a:ext cx="0" cy="64294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 стрелкой 95"/>
          <p:cNvCxnSpPr>
            <a:stCxn id="90" idx="2"/>
            <a:endCxn id="90" idx="0"/>
          </p:cNvCxnSpPr>
          <p:nvPr/>
        </p:nvCxnSpPr>
        <p:spPr>
          <a:xfrm flipV="1">
            <a:off x="7393801" y="5429264"/>
            <a:ext cx="0" cy="64294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 стрелкой 97"/>
          <p:cNvCxnSpPr>
            <a:stCxn id="91" idx="2"/>
            <a:endCxn id="91" idx="0"/>
          </p:cNvCxnSpPr>
          <p:nvPr/>
        </p:nvCxnSpPr>
        <p:spPr>
          <a:xfrm flipV="1">
            <a:off x="8036743" y="5429264"/>
            <a:ext cx="0" cy="64294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>
            <a:stCxn id="92" idx="2"/>
            <a:endCxn id="92" idx="0"/>
          </p:cNvCxnSpPr>
          <p:nvPr/>
        </p:nvCxnSpPr>
        <p:spPr>
          <a:xfrm flipV="1">
            <a:off x="8643966" y="5429264"/>
            <a:ext cx="0" cy="64294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 стрелкой 3"/>
          <p:cNvCxnSpPr>
            <a:stCxn id="42" idx="0"/>
            <a:endCxn id="42" idx="2"/>
          </p:cNvCxnSpPr>
          <p:nvPr/>
        </p:nvCxnSpPr>
        <p:spPr>
          <a:xfrm>
            <a:off x="3536149" y="4500570"/>
            <a:ext cx="0" cy="571504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42" idx="2"/>
            <a:endCxn id="42" idx="0"/>
          </p:cNvCxnSpPr>
          <p:nvPr/>
        </p:nvCxnSpPr>
        <p:spPr>
          <a:xfrm flipV="1">
            <a:off x="3536149" y="4500570"/>
            <a:ext cx="0" cy="571504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1" grpId="0" animBg="1"/>
      <p:bldP spid="42" grpId="0" animBg="1"/>
      <p:bldP spid="45" grpId="0" animBg="1"/>
      <p:bldP spid="69" grpId="0" animBg="1"/>
      <p:bldP spid="78" grpId="0" animBg="1"/>
      <p:bldP spid="8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571480"/>
            <a:ext cx="885831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Атомы типичных </a:t>
            </a:r>
            <a:r>
              <a:rPr lang="ru-RU" sz="2400" b="1" dirty="0" smtClean="0">
                <a:solidFill>
                  <a:srgbClr val="7030A0"/>
                </a:solidFill>
              </a:rPr>
              <a:t>металлов</a:t>
            </a:r>
            <a:r>
              <a:rPr lang="ru-RU" sz="2400" dirty="0" smtClean="0"/>
              <a:t> легко </a:t>
            </a:r>
            <a:r>
              <a:rPr lang="ru-RU" sz="2400" b="1" i="1" dirty="0" smtClean="0">
                <a:solidFill>
                  <a:srgbClr val="C00000"/>
                </a:solidFill>
              </a:rPr>
              <a:t>отдают</a:t>
            </a:r>
            <a:r>
              <a:rPr lang="ru-RU" sz="2400" dirty="0" smtClean="0"/>
              <a:t> свои валентные электроны (полностью или частично) и становятся </a:t>
            </a:r>
            <a:r>
              <a:rPr lang="ru-RU" sz="2400" b="1" i="1" dirty="0" smtClean="0">
                <a:solidFill>
                  <a:srgbClr val="C00000"/>
                </a:solidFill>
              </a:rPr>
              <a:t>простыми катионами :</a:t>
            </a:r>
          </a:p>
          <a:p>
            <a:endParaRPr lang="ru-RU" sz="2400" b="1" i="1" dirty="0">
              <a:solidFill>
                <a:srgbClr val="C00000"/>
              </a:solidFill>
            </a:endParaRPr>
          </a:p>
          <a:p>
            <a:r>
              <a:rPr lang="ru-RU" sz="3200" b="1" dirty="0" smtClean="0">
                <a:solidFill>
                  <a:srgbClr val="7030A0"/>
                </a:solidFill>
              </a:rPr>
              <a:t>К (4</a:t>
            </a:r>
            <a:r>
              <a:rPr lang="en-US" sz="3200" b="1" dirty="0" smtClean="0">
                <a:solidFill>
                  <a:srgbClr val="7030A0"/>
                </a:solidFill>
              </a:rPr>
              <a:t>s¹)                K (4s°)</a:t>
            </a:r>
            <a:endParaRPr lang="ru-RU" sz="3200" b="1" dirty="0" smtClean="0">
              <a:solidFill>
                <a:srgbClr val="7030A0"/>
              </a:solidFill>
            </a:endParaRPr>
          </a:p>
          <a:p>
            <a:endParaRPr lang="ru-RU" sz="3200" dirty="0">
              <a:solidFill>
                <a:srgbClr val="C00000"/>
              </a:solidFill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Атомы типичных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неметаллов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легко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принимают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дополнительные электроны на валентные подуровни (до 8 внешних</a:t>
            </a:r>
            <a:r>
              <a:rPr lang="en-US" sz="2400" b="1" i="1" dirty="0" smtClean="0">
                <a:solidFill>
                  <a:srgbClr val="002060"/>
                </a:solidFill>
              </a:rPr>
              <a:t> ē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/>
              <a:t>и становятся </a:t>
            </a:r>
            <a:r>
              <a:rPr lang="ru-RU" sz="2400" b="1" i="1" dirty="0" smtClean="0">
                <a:solidFill>
                  <a:srgbClr val="C00000"/>
                </a:solidFill>
              </a:rPr>
              <a:t>простыми анионами</a:t>
            </a:r>
            <a:r>
              <a:rPr lang="ru-RU" sz="2400" b="1" i="1" dirty="0" smtClean="0">
                <a:solidFill>
                  <a:srgbClr val="002060"/>
                </a:solidFill>
              </a:rPr>
              <a:t>:</a:t>
            </a:r>
          </a:p>
          <a:p>
            <a:endParaRPr lang="ru-RU" sz="2400" b="1" i="1" dirty="0">
              <a:solidFill>
                <a:srgbClr val="002060"/>
              </a:solidFill>
            </a:endParaRPr>
          </a:p>
          <a:p>
            <a:endParaRPr lang="ru-RU" sz="2400" b="1" i="1" dirty="0" smtClean="0">
              <a:solidFill>
                <a:srgbClr val="002060"/>
              </a:solidFill>
            </a:endParaRPr>
          </a:p>
          <a:p>
            <a:r>
              <a:rPr lang="en-US" sz="3200" b="1" i="1" dirty="0" smtClean="0">
                <a:solidFill>
                  <a:srgbClr val="002060"/>
                </a:solidFill>
              </a:rPr>
              <a:t>N (2s² 2p³)               N³¯ (2s²2p³+³)</a:t>
            </a:r>
            <a:endParaRPr lang="ru-RU" sz="3200" b="1" i="1" dirty="0" smtClean="0">
              <a:solidFill>
                <a:srgbClr val="002060"/>
              </a:solidFill>
            </a:endParaRPr>
          </a:p>
          <a:p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7422" y="1785926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          </a:t>
            </a:r>
            <a:r>
              <a:rPr lang="en-US" sz="2800" dirty="0" smtClean="0">
                <a:solidFill>
                  <a:srgbClr val="7030A0"/>
                </a:solidFill>
              </a:rPr>
              <a:t>+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1500166" y="2214554"/>
            <a:ext cx="1357322" cy="214314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2357422" y="5000636"/>
            <a:ext cx="1214446" cy="214314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Проверь себя!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1285860"/>
            <a:ext cx="885831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Задание № 1</a:t>
            </a:r>
            <a:r>
              <a:rPr lang="ru-RU" sz="2400" dirty="0" smtClean="0"/>
              <a:t>.Составьте полные электронные формулы:</a:t>
            </a:r>
          </a:p>
          <a:p>
            <a:r>
              <a:rPr lang="ru-RU" sz="2400" dirty="0"/>
              <a:t>а</a:t>
            </a:r>
            <a:r>
              <a:rPr lang="ru-RU" sz="2400" dirty="0" smtClean="0"/>
              <a:t>) для катионов </a:t>
            </a:r>
            <a:r>
              <a:rPr lang="en-US" sz="2400" dirty="0" smtClean="0">
                <a:solidFill>
                  <a:srgbClr val="002060"/>
                </a:solidFill>
              </a:rPr>
              <a:t>Li+</a:t>
            </a:r>
            <a:r>
              <a:rPr lang="ru-RU" sz="2400" dirty="0" smtClean="0">
                <a:solidFill>
                  <a:srgbClr val="002060"/>
                </a:solidFill>
              </a:rPr>
              <a:t>; </a:t>
            </a:r>
            <a:r>
              <a:rPr lang="en-US" sz="2400" dirty="0" smtClean="0">
                <a:solidFill>
                  <a:srgbClr val="002060"/>
                </a:solidFill>
              </a:rPr>
              <a:t>Mg²+</a:t>
            </a:r>
            <a:r>
              <a:rPr lang="ru-RU" sz="2400" dirty="0" smtClean="0">
                <a:solidFill>
                  <a:srgbClr val="002060"/>
                </a:solidFill>
              </a:rPr>
              <a:t>;</a:t>
            </a:r>
            <a:r>
              <a:rPr lang="en-US" sz="2400" dirty="0" smtClean="0">
                <a:solidFill>
                  <a:srgbClr val="002060"/>
                </a:solidFill>
              </a:rPr>
              <a:t> Al³+</a:t>
            </a:r>
            <a:r>
              <a:rPr lang="ru-RU" sz="2400" dirty="0" smtClean="0"/>
              <a:t>;б) для анионов </a:t>
            </a:r>
            <a:r>
              <a:rPr lang="en-US" sz="2400" dirty="0" smtClean="0">
                <a:solidFill>
                  <a:srgbClr val="002060"/>
                </a:solidFill>
              </a:rPr>
              <a:t>N ³¯</a:t>
            </a:r>
            <a:r>
              <a:rPr lang="ru-RU" sz="2400" dirty="0" smtClean="0">
                <a:solidFill>
                  <a:srgbClr val="002060"/>
                </a:solidFill>
              </a:rPr>
              <a:t>;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Cl</a:t>
            </a:r>
            <a:r>
              <a:rPr lang="en-US" sz="2400" dirty="0" smtClean="0">
                <a:solidFill>
                  <a:srgbClr val="002060"/>
                </a:solidFill>
              </a:rPr>
              <a:t> ¯</a:t>
            </a:r>
            <a:r>
              <a:rPr lang="ru-RU" sz="2400" dirty="0" smtClean="0">
                <a:solidFill>
                  <a:srgbClr val="002060"/>
                </a:solidFill>
              </a:rPr>
              <a:t>;</a:t>
            </a:r>
            <a:r>
              <a:rPr lang="en-US" sz="2400" dirty="0" smtClean="0">
                <a:solidFill>
                  <a:srgbClr val="002060"/>
                </a:solidFill>
              </a:rPr>
              <a:t> S ²¯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dirty="0" smtClean="0">
                <a:solidFill>
                  <a:srgbClr val="C00000"/>
                </a:solidFill>
              </a:rPr>
              <a:t>Задание № 2</a:t>
            </a:r>
            <a:r>
              <a:rPr lang="ru-RU" sz="2400" dirty="0" smtClean="0"/>
              <a:t>. Установите, возможно ли (да, нет) с точки зрения строения атомов образование ионов:         а) О³¯; б) О²¯.</a:t>
            </a:r>
          </a:p>
          <a:p>
            <a:endParaRPr lang="ru-RU" sz="2400" dirty="0"/>
          </a:p>
          <a:p>
            <a:r>
              <a:rPr lang="ru-RU" sz="2400" dirty="0" smtClean="0">
                <a:solidFill>
                  <a:srgbClr val="C00000"/>
                </a:solidFill>
              </a:rPr>
              <a:t>Задание № 3 </a:t>
            </a:r>
            <a:r>
              <a:rPr lang="ru-RU" sz="2400" dirty="0" smtClean="0"/>
              <a:t>тест  </a:t>
            </a:r>
            <a:r>
              <a:rPr lang="ru-RU" sz="2400" b="1" dirty="0" smtClean="0">
                <a:solidFill>
                  <a:srgbClr val="C00000"/>
                </a:solidFill>
              </a:rPr>
              <a:t>(5 – 7 мин.)</a:t>
            </a:r>
          </a:p>
          <a:p>
            <a:pPr marL="457200" indent="-457200">
              <a:buAutoNum type="arabicPeriod"/>
            </a:pPr>
            <a:r>
              <a:rPr lang="ru-RU" sz="2400" dirty="0" err="1" smtClean="0"/>
              <a:t>Четырехэлементарное</a:t>
            </a:r>
            <a:r>
              <a:rPr lang="ru-RU" sz="2400" dirty="0" smtClean="0"/>
              <a:t> вещество:</a:t>
            </a:r>
          </a:p>
          <a:p>
            <a:pPr marL="457200" indent="-457200"/>
            <a:r>
              <a:rPr lang="ru-RU" sz="2400" dirty="0" smtClean="0"/>
              <a:t>а) нитрат аммония; б) </a:t>
            </a:r>
            <a:r>
              <a:rPr lang="ru-RU" sz="2400" dirty="0" err="1" smtClean="0"/>
              <a:t>гидроортофосфат</a:t>
            </a:r>
            <a:r>
              <a:rPr lang="ru-RU" sz="2400" dirty="0" smtClean="0"/>
              <a:t> магния; в) фруктоза;</a:t>
            </a:r>
          </a:p>
          <a:p>
            <a:pPr marL="457200" indent="-457200"/>
            <a:r>
              <a:rPr lang="ru-RU" sz="2400" dirty="0"/>
              <a:t>г</a:t>
            </a:r>
            <a:r>
              <a:rPr lang="ru-RU" sz="2400" dirty="0" smtClean="0"/>
              <a:t>) хлорбензол.</a:t>
            </a:r>
          </a:p>
          <a:p>
            <a:pPr marL="457200" indent="-457200">
              <a:buAutoNum type="arabicPeriod" startAt="2"/>
            </a:pPr>
            <a:r>
              <a:rPr lang="ru-RU" sz="2400" dirty="0" smtClean="0"/>
              <a:t>Название элемента с электронной формулой атома </a:t>
            </a:r>
            <a:r>
              <a:rPr lang="en-US" sz="2400" dirty="0" smtClean="0"/>
              <a:t>[</a:t>
            </a:r>
            <a:r>
              <a:rPr lang="en-US" sz="2400" dirty="0" err="1" smtClean="0"/>
              <a:t>Ar</a:t>
            </a:r>
            <a:r>
              <a:rPr lang="en-US" sz="2400" dirty="0" smtClean="0"/>
              <a:t>]3d²4s² - </a:t>
            </a:r>
            <a:r>
              <a:rPr lang="ru-RU" sz="2400" dirty="0" smtClean="0"/>
              <a:t>это   а) селен; б) алюминий;  в) цинк;  г) титан.</a:t>
            </a:r>
          </a:p>
          <a:p>
            <a:pPr marL="457200" indent="-457200">
              <a:buAutoNum type="arabicPeriod" startAt="2"/>
            </a:pPr>
            <a:r>
              <a:rPr lang="ru-RU" sz="2400" dirty="0" smtClean="0"/>
              <a:t>Укажите общее число электронов в частицах  а) </a:t>
            </a:r>
            <a:r>
              <a:rPr lang="ru-RU" sz="2400" dirty="0" err="1" smtClean="0"/>
              <a:t>Ве²+</a:t>
            </a:r>
            <a:r>
              <a:rPr lang="ru-RU" sz="2400" dirty="0" smtClean="0"/>
              <a:t>, </a:t>
            </a:r>
            <a:r>
              <a:rPr lang="en-US" sz="2400" dirty="0" err="1" smtClean="0"/>
              <a:t>Cl</a:t>
            </a:r>
            <a:r>
              <a:rPr lang="en-US" sz="2400" dirty="0" smtClean="0"/>
              <a:t>¯ </a:t>
            </a:r>
            <a:r>
              <a:rPr lang="ru-RU" sz="2400" dirty="0" smtClean="0"/>
              <a:t>;   </a:t>
            </a:r>
            <a:r>
              <a:rPr lang="en-US" sz="2400" dirty="0" smtClean="0"/>
              <a:t> </a:t>
            </a:r>
            <a:r>
              <a:rPr lang="ru-RU" sz="2400" dirty="0" smtClean="0"/>
              <a:t>б) </a:t>
            </a:r>
            <a:r>
              <a:rPr lang="en-US" sz="2400" dirty="0" smtClean="0"/>
              <a:t>Na+</a:t>
            </a:r>
            <a:r>
              <a:rPr lang="ru-RU" sz="2400" dirty="0" smtClean="0"/>
              <a:t>,</a:t>
            </a:r>
            <a:r>
              <a:rPr lang="en-US" sz="2400" dirty="0" smtClean="0"/>
              <a:t> S²¯</a:t>
            </a:r>
            <a:r>
              <a:rPr lang="ru-RU" sz="2400" dirty="0" smtClean="0"/>
              <a:t>; в) Н+, Р³¯</a:t>
            </a:r>
          </a:p>
          <a:p>
            <a:pPr marL="457200" indent="-457200">
              <a:buAutoNum type="arabicPeriod" startAt="2"/>
            </a:pPr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20688"/>
            <a:ext cx="820891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</a:rPr>
              <a:t>Ответы </a:t>
            </a:r>
          </a:p>
          <a:p>
            <a:r>
              <a:rPr lang="ru-RU" sz="2800" dirty="0" smtClean="0"/>
              <a:t>тест (задание № 3):</a:t>
            </a:r>
          </a:p>
          <a:p>
            <a:endParaRPr lang="ru-RU" sz="2800" dirty="0"/>
          </a:p>
          <a:p>
            <a:pPr marL="514350" indent="-514350">
              <a:buAutoNum type="arabicPeriod"/>
            </a:pPr>
            <a:r>
              <a:rPr lang="ru-RU" sz="2800" dirty="0" smtClean="0"/>
              <a:t>б)</a:t>
            </a:r>
          </a:p>
          <a:p>
            <a:pPr marL="514350" indent="-514350">
              <a:buAutoNum type="arabicPeriod"/>
            </a:pPr>
            <a:r>
              <a:rPr lang="ru-RU" sz="2800" dirty="0"/>
              <a:t>г</a:t>
            </a:r>
            <a:r>
              <a:rPr lang="ru-RU" sz="2800" dirty="0" smtClean="0"/>
              <a:t>)</a:t>
            </a:r>
          </a:p>
          <a:p>
            <a:pPr marL="514350" indent="-514350">
              <a:buAutoNum type="arabicPeriod"/>
            </a:pPr>
            <a:r>
              <a:rPr lang="ru-RU" sz="2800" dirty="0"/>
              <a:t>а</a:t>
            </a:r>
            <a:r>
              <a:rPr lang="ru-RU" sz="2800" dirty="0" smtClean="0"/>
              <a:t>) 20;  б) 28;  в) 18</a:t>
            </a:r>
          </a:p>
          <a:p>
            <a:pPr marL="514350" indent="-514350">
              <a:buAutoNum type="arabicPeriod"/>
            </a:pPr>
            <a:endParaRPr lang="ru-RU" sz="2800" dirty="0" smtClean="0"/>
          </a:p>
          <a:p>
            <a:pPr marL="514350" indent="-514350">
              <a:buAutoNum type="arabicPeriod"/>
            </a:pPr>
            <a:endParaRPr lang="ru-RU" sz="2800" dirty="0" smtClean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834546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65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Материал, используемый для оформления.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340768"/>
            <a:ext cx="878497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hlinkClick r:id="rId2"/>
              </a:rPr>
              <a:t>https://</a:t>
            </a:r>
            <a:r>
              <a:rPr lang="en-US" sz="1600" dirty="0" smtClean="0">
                <a:hlinkClick r:id="rId2"/>
              </a:rPr>
              <a:t>i.ytimg.com/vi/B6XEB6_gbdI/hqdefault.jpg</a:t>
            </a:r>
            <a:endParaRPr lang="ru-RU" sz="1600" dirty="0" smtClean="0"/>
          </a:p>
          <a:p>
            <a:r>
              <a:rPr lang="en-US" sz="1600" dirty="0">
                <a:hlinkClick r:id="rId3"/>
              </a:rPr>
              <a:t>http://</a:t>
            </a:r>
            <a:r>
              <a:rPr lang="en-US" sz="1600" dirty="0" smtClean="0">
                <a:hlinkClick r:id="rId3"/>
              </a:rPr>
              <a:t>player.myshared.ru/884734/data/images/img7.gif</a:t>
            </a:r>
            <a:endParaRPr lang="ru-RU" sz="1600" dirty="0" smtClean="0"/>
          </a:p>
          <a:p>
            <a:r>
              <a:rPr lang="en-US" sz="1600" dirty="0">
                <a:hlinkClick r:id="rId4"/>
              </a:rPr>
              <a:t>http://</a:t>
            </a:r>
            <a:r>
              <a:rPr lang="en-US" sz="1600" dirty="0" smtClean="0">
                <a:hlinkClick r:id="rId4"/>
              </a:rPr>
              <a:t>demiart.ru/forum/uploads/post-33144-1188937016.jpg</a:t>
            </a:r>
            <a:endParaRPr lang="ru-RU" sz="1600" dirty="0" smtClean="0"/>
          </a:p>
          <a:p>
            <a:r>
              <a:rPr lang="en-US" sz="1600" dirty="0">
                <a:hlinkClick r:id="rId5"/>
              </a:rPr>
              <a:t>http://</a:t>
            </a:r>
            <a:r>
              <a:rPr lang="en-US" sz="1600" dirty="0" smtClean="0">
                <a:hlinkClick r:id="rId5"/>
              </a:rPr>
              <a:t>images.myshared.ru/319832/slide_5.jpg</a:t>
            </a:r>
            <a:endParaRPr lang="ru-RU" sz="1600" dirty="0" smtClean="0"/>
          </a:p>
          <a:p>
            <a:r>
              <a:rPr lang="en-US" sz="1600" dirty="0">
                <a:hlinkClick r:id="rId6"/>
              </a:rPr>
              <a:t>http://www.</a:t>
            </a:r>
            <a:r>
              <a:rPr lang="ru-RU" sz="1600" dirty="0">
                <a:hlinkClick r:id="rId6"/>
              </a:rPr>
              <a:t>лена24.рф/%</a:t>
            </a:r>
            <a:r>
              <a:rPr lang="en-US" sz="1600" dirty="0">
                <a:hlinkClick r:id="rId6"/>
              </a:rPr>
              <a:t>D0%A5%D0%B8%D0%BC%D0%B8%D1%8F_10_%D1%83%D0%B3%D0%BB%D1%83%D0%B1%D0%BB%D1%91%D0%BD%D0%BD%D1%8B%D0%B9_%</a:t>
            </a:r>
            <a:r>
              <a:rPr lang="en-US" sz="1600" dirty="0" smtClean="0">
                <a:hlinkClick r:id="rId6"/>
              </a:rPr>
              <a:t>D0%93%D0%B0%D0%B1%D1%80%D0%B8%D0%BB%D1%8F%D0%BD/3.1.jpg</a:t>
            </a:r>
            <a:endParaRPr lang="ru-RU" sz="1600" dirty="0" smtClean="0"/>
          </a:p>
          <a:p>
            <a:r>
              <a:rPr lang="en-US" sz="1600" dirty="0">
                <a:hlinkClick r:id="rId7"/>
              </a:rPr>
              <a:t>http://</a:t>
            </a:r>
            <a:r>
              <a:rPr lang="en-US" sz="1600" dirty="0" smtClean="0">
                <a:hlinkClick r:id="rId7"/>
              </a:rPr>
              <a:t>d3dxadmpi0hxcu.cloudfront.net/goods/ymk/chemistry/work4/theory/4/ch_4_3.gif</a:t>
            </a:r>
            <a:endParaRPr lang="ru-RU" sz="1600" dirty="0" smtClean="0"/>
          </a:p>
          <a:p>
            <a:r>
              <a:rPr lang="en-US" sz="1600" dirty="0">
                <a:hlinkClick r:id="rId8"/>
              </a:rPr>
              <a:t>http://</a:t>
            </a:r>
            <a:r>
              <a:rPr lang="en-US" sz="1600" dirty="0" smtClean="0">
                <a:hlinkClick r:id="rId8"/>
              </a:rPr>
              <a:t>thumbs.dreamstime.com/z/kemisk-reaktion-31241832.jpg</a:t>
            </a:r>
            <a:endParaRPr lang="ru-RU" sz="1600" dirty="0" smtClean="0"/>
          </a:p>
          <a:p>
            <a:r>
              <a:rPr lang="en-US" sz="1600" dirty="0">
                <a:hlinkClick r:id="rId9"/>
              </a:rPr>
              <a:t>http://</a:t>
            </a:r>
            <a:r>
              <a:rPr lang="en-US" sz="1600" dirty="0" smtClean="0">
                <a:hlinkClick r:id="rId9"/>
              </a:rPr>
              <a:t>www.alhimik.ru/teleclass/pictures/29132-dym.jpg</a:t>
            </a:r>
            <a:endParaRPr lang="ru-RU" sz="1600" dirty="0" smtClean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1755840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500174"/>
            <a:ext cx="807249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</a:rPr>
              <a:t>Химия </a:t>
            </a:r>
            <a:r>
              <a:rPr lang="ru-RU" sz="3200" dirty="0" smtClean="0"/>
              <a:t>– наука о веществах, их свойствах и превращениях.</a:t>
            </a:r>
          </a:p>
          <a:p>
            <a:pPr algn="ctr"/>
            <a:endParaRPr lang="ru-RU" sz="3200" dirty="0" smtClean="0"/>
          </a:p>
          <a:p>
            <a:pPr algn="ctr"/>
            <a:endParaRPr lang="ru-RU" sz="3200" dirty="0"/>
          </a:p>
          <a:p>
            <a:pPr algn="ctr"/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 </a:t>
            </a:r>
            <a:endParaRPr lang="ru-RU" sz="3200" dirty="0"/>
          </a:p>
        </p:txBody>
      </p:sp>
      <p:cxnSp>
        <p:nvCxnSpPr>
          <p:cNvPr id="4" name="Прямая со стрелкой 3"/>
          <p:cNvCxnSpPr/>
          <p:nvPr/>
        </p:nvCxnSpPr>
        <p:spPr>
          <a:xfrm rot="5400000">
            <a:off x="-107189" y="2750339"/>
            <a:ext cx="2286016" cy="64294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endCxn id="8" idx="1"/>
          </p:cNvCxnSpPr>
          <p:nvPr/>
        </p:nvCxnSpPr>
        <p:spPr>
          <a:xfrm rot="16200000" flipH="1">
            <a:off x="1285852" y="2000240"/>
            <a:ext cx="2857520" cy="2714644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14282" y="4214818"/>
            <a:ext cx="2643206" cy="114300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071934" y="4214818"/>
            <a:ext cx="2928958" cy="114300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57158" y="4286256"/>
            <a:ext cx="2428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Неорганическая</a:t>
            </a:r>
          </a:p>
          <a:p>
            <a:pPr algn="ctr"/>
            <a:r>
              <a:rPr lang="ru-RU" sz="2400" dirty="0" smtClean="0"/>
              <a:t>химия 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214810" y="4286256"/>
            <a:ext cx="2786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Органическая</a:t>
            </a:r>
          </a:p>
          <a:p>
            <a:pPr algn="ctr"/>
            <a:r>
              <a:rPr lang="ru-RU" sz="2400" dirty="0" smtClean="0"/>
              <a:t>химия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428596" y="2857496"/>
            <a:ext cx="2714644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По признакам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036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Вещество </a:t>
            </a:r>
            <a:r>
              <a:rPr lang="ru-RU" sz="3200" dirty="0" smtClean="0"/>
              <a:t>– это форма существования материальных объектов, способная проявлять определенный набор химических свойств.</a:t>
            </a:r>
            <a:endParaRPr lang="ru-RU" sz="3200" dirty="0"/>
          </a:p>
        </p:txBody>
      </p:sp>
      <p:cxnSp>
        <p:nvCxnSpPr>
          <p:cNvPr id="4" name="Прямая со стрелкой 3"/>
          <p:cNvCxnSpPr>
            <a:stCxn id="17" idx="2"/>
          </p:cNvCxnSpPr>
          <p:nvPr/>
        </p:nvCxnSpPr>
        <p:spPr>
          <a:xfrm flipH="1">
            <a:off x="343333" y="3050353"/>
            <a:ext cx="2103213" cy="443900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17" idx="2"/>
          </p:cNvCxnSpPr>
          <p:nvPr/>
        </p:nvCxnSpPr>
        <p:spPr>
          <a:xfrm>
            <a:off x="2446546" y="3050353"/>
            <a:ext cx="2071702" cy="177168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00457" y="3570736"/>
            <a:ext cx="2714644" cy="171451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821901" y="4301033"/>
            <a:ext cx="3357586" cy="252703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43333" y="3474089"/>
            <a:ext cx="2571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Простые </a:t>
            </a:r>
            <a:r>
              <a:rPr lang="ru-RU" sz="2400" dirty="0" smtClean="0">
                <a:solidFill>
                  <a:srgbClr val="002060"/>
                </a:solidFill>
              </a:rPr>
              <a:t>:</a:t>
            </a:r>
          </a:p>
          <a:p>
            <a:r>
              <a:rPr lang="ru-RU" sz="2400" dirty="0" smtClean="0"/>
              <a:t>Металлы</a:t>
            </a:r>
          </a:p>
          <a:p>
            <a:r>
              <a:rPr lang="ru-RU" sz="2400" dirty="0" smtClean="0"/>
              <a:t>                          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Неметаллы 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3786041" y="4427992"/>
            <a:ext cx="33575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Сложные</a:t>
            </a:r>
            <a:r>
              <a:rPr lang="ru-RU" sz="2400" dirty="0" smtClean="0">
                <a:solidFill>
                  <a:srgbClr val="002060"/>
                </a:solidFill>
              </a:rPr>
              <a:t>:</a:t>
            </a:r>
          </a:p>
          <a:p>
            <a:r>
              <a:rPr lang="ru-RU" sz="2400" dirty="0" smtClean="0"/>
              <a:t>Оксиды </a:t>
            </a:r>
          </a:p>
          <a:p>
            <a:r>
              <a:rPr lang="ru-RU" sz="2400" dirty="0" smtClean="0"/>
              <a:t>       Соли </a:t>
            </a:r>
          </a:p>
          <a:p>
            <a:r>
              <a:rPr lang="ru-RU" sz="2400" dirty="0" smtClean="0"/>
              <a:t>           Кислоты </a:t>
            </a:r>
          </a:p>
          <a:p>
            <a:r>
              <a:rPr lang="ru-RU" sz="2400" dirty="0" smtClean="0"/>
              <a:t>                   Основания </a:t>
            </a:r>
          </a:p>
          <a:p>
            <a:pPr algn="ctr"/>
            <a:r>
              <a:rPr lang="ru-RU" sz="2400" dirty="0" smtClean="0"/>
              <a:t>Органические вещества</a:t>
            </a:r>
            <a:endParaRPr lang="ru-RU" sz="2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74844" y="1478717"/>
            <a:ext cx="4143404" cy="157163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95536" y="1569660"/>
            <a:ext cx="43907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Вещества </a:t>
            </a:r>
          </a:p>
          <a:p>
            <a:r>
              <a:rPr lang="ru-RU" sz="2400" dirty="0"/>
              <a:t>п</a:t>
            </a:r>
            <a:r>
              <a:rPr lang="ru-RU" sz="2400" dirty="0" smtClean="0"/>
              <a:t>о составу (набору атомов)</a:t>
            </a:r>
            <a:endParaRPr lang="ru-RU" sz="24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857232"/>
            <a:ext cx="52252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Химические реакции </a:t>
            </a:r>
            <a:r>
              <a:rPr lang="ru-RU" sz="3200" dirty="0" smtClean="0"/>
              <a:t>– это процессы превращения одних веществ в другие.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3275856" y="2500306"/>
            <a:ext cx="5510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Химические свойства веществ не зависят от агрегатного состояния.</a:t>
            </a:r>
            <a:endParaRPr lang="ru-RU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" r="24860"/>
          <a:stretch/>
        </p:blipFill>
        <p:spPr bwMode="auto">
          <a:xfrm>
            <a:off x="179512" y="857232"/>
            <a:ext cx="2951018" cy="5733644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898" y="3428128"/>
            <a:ext cx="2520000" cy="3214279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807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Состав вещества.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285860"/>
            <a:ext cx="8358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Атом</a:t>
            </a:r>
            <a:r>
              <a:rPr lang="ru-RU" sz="2400" dirty="0" smtClean="0"/>
              <a:t> – наименьшая химическая частица вещества.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2000240"/>
            <a:ext cx="74295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При разрушении атом распадается на более мелкие физические частицы:</a:t>
            </a:r>
          </a:p>
          <a:p>
            <a:r>
              <a:rPr lang="ru-RU" sz="2400" dirty="0" smtClean="0"/>
              <a:t>                     </a:t>
            </a:r>
            <a:r>
              <a:rPr lang="en-US" sz="2400" b="1" i="1" dirty="0" smtClean="0">
                <a:solidFill>
                  <a:srgbClr val="002060"/>
                </a:solidFill>
              </a:rPr>
              <a:t>ē</a:t>
            </a:r>
            <a:r>
              <a:rPr lang="ru-RU" sz="2400" b="1" i="1" dirty="0" smtClean="0">
                <a:solidFill>
                  <a:srgbClr val="002060"/>
                </a:solidFill>
              </a:rPr>
              <a:t> – электрон</a:t>
            </a:r>
            <a:r>
              <a:rPr lang="ru-RU" sz="2400" dirty="0" smtClean="0"/>
              <a:t>;</a:t>
            </a:r>
          </a:p>
          <a:p>
            <a:r>
              <a:rPr lang="ru-RU" sz="2400" b="1" i="1" dirty="0" err="1" smtClean="0">
                <a:solidFill>
                  <a:srgbClr val="FF0000"/>
                </a:solidFill>
              </a:rPr>
              <a:t>р</a:t>
            </a:r>
            <a:r>
              <a:rPr lang="ru-RU" sz="2400" b="1" i="1" dirty="0" smtClean="0">
                <a:solidFill>
                  <a:srgbClr val="FF0000"/>
                </a:solidFill>
              </a:rPr>
              <a:t>  - протон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                    </a:t>
            </a:r>
            <a:r>
              <a:rPr lang="en-US" sz="2400" b="1" i="1" dirty="0" smtClean="0">
                <a:solidFill>
                  <a:schemeClr val="accent5">
                    <a:lumMod val="75000"/>
                  </a:schemeClr>
                </a:solidFill>
              </a:rPr>
              <a:t>n </a:t>
            </a:r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</a:rPr>
              <a:t>° - нейтрон</a:t>
            </a:r>
            <a:r>
              <a:rPr lang="ru-RU" sz="2400" dirty="0" smtClean="0"/>
              <a:t>;</a:t>
            </a:r>
          </a:p>
          <a:p>
            <a:r>
              <a:rPr lang="ru-RU" sz="2400" dirty="0"/>
              <a:t>ч</a:t>
            </a:r>
            <a:r>
              <a:rPr lang="ru-RU" sz="2400" dirty="0" smtClean="0"/>
              <a:t>исло этих частиц у разных </a:t>
            </a:r>
          </a:p>
          <a:p>
            <a:r>
              <a:rPr lang="ru-RU" sz="2400" dirty="0" smtClean="0"/>
              <a:t>атомов различное.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307181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+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111912"/>
            <a:ext cx="3708000" cy="3708000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28604"/>
            <a:ext cx="8928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Схема строения атома (по Бору- Резерфорду)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013380"/>
            <a:ext cx="87129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Любой атом – </a:t>
            </a:r>
            <a:r>
              <a:rPr lang="ru-RU" sz="2400" b="1" i="1" dirty="0" err="1" smtClean="0">
                <a:solidFill>
                  <a:srgbClr val="FF0000"/>
                </a:solidFill>
              </a:rPr>
              <a:t>электронейтральная</a:t>
            </a:r>
            <a:r>
              <a:rPr lang="ru-RU" sz="2400" dirty="0" smtClean="0"/>
              <a:t> частица.</a:t>
            </a:r>
          </a:p>
          <a:p>
            <a:r>
              <a:rPr lang="ru-RU" sz="2400" dirty="0" smtClean="0"/>
              <a:t>Ядро (</a:t>
            </a:r>
            <a:r>
              <a:rPr lang="ru-RU" sz="2400" b="1" i="1" dirty="0" smtClean="0">
                <a:solidFill>
                  <a:srgbClr val="FF0000"/>
                </a:solidFill>
              </a:rPr>
              <a:t>заряжено положительно</a:t>
            </a:r>
            <a:r>
              <a:rPr lang="ru-RU" sz="2400" dirty="0" smtClean="0"/>
              <a:t>) включает некоторое количество протонов и нейтронов.</a:t>
            </a:r>
          </a:p>
          <a:p>
            <a:r>
              <a:rPr lang="ru-RU" sz="2400" dirty="0" smtClean="0"/>
              <a:t>Электронная оболочка (</a:t>
            </a:r>
            <a:r>
              <a:rPr lang="ru-RU" sz="2400" b="1" i="1" dirty="0" smtClean="0">
                <a:solidFill>
                  <a:srgbClr val="FF0000"/>
                </a:solidFill>
              </a:rPr>
              <a:t>заряжена отрицательно</a:t>
            </a:r>
            <a:r>
              <a:rPr lang="ru-RU" sz="2400" dirty="0" smtClean="0"/>
              <a:t>) включает в себя некоторое число электронов , обязательно равное числу </a:t>
            </a:r>
          </a:p>
          <a:p>
            <a:r>
              <a:rPr lang="ru-RU" sz="2400" dirty="0" smtClean="0"/>
              <a:t>протонов в ядре.</a:t>
            </a:r>
            <a:endParaRPr lang="ru-RU" sz="24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312" y="2996952"/>
            <a:ext cx="3600000" cy="3696000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10312"/>
            <a:ext cx="4968000" cy="2748960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43312" y="5877272"/>
            <a:ext cx="360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Атом водорода</a:t>
            </a:r>
            <a:endParaRPr lang="ru-RU" sz="24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0"/>
            <a:ext cx="875077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endParaRPr lang="ru-RU" sz="2400" dirty="0" smtClean="0"/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Определённый вид атомов называется </a:t>
            </a:r>
            <a:r>
              <a:rPr lang="ru-RU" sz="2400" b="1" i="1" dirty="0" smtClean="0">
                <a:solidFill>
                  <a:srgbClr val="FF0000"/>
                </a:solidFill>
              </a:rPr>
              <a:t>химическим элементом.</a:t>
            </a:r>
          </a:p>
          <a:p>
            <a:pPr marL="457200" indent="-457200">
              <a:buAutoNum type="arabicPeriod" startAt="2"/>
            </a:pPr>
            <a:r>
              <a:rPr lang="ru-RU" sz="2400" dirty="0" smtClean="0"/>
              <a:t>Каждый химический элемент имеет свое  название и свой символ.</a:t>
            </a:r>
          </a:p>
          <a:p>
            <a:pPr marL="457200" indent="-457200">
              <a:buAutoNum type="arabicPeriod" startAt="3"/>
            </a:pPr>
            <a:r>
              <a:rPr lang="ru-RU" sz="2400" dirty="0" smtClean="0"/>
              <a:t>Все атомы одного элемента </a:t>
            </a:r>
            <a:r>
              <a:rPr lang="ru-RU" sz="2400" b="1" i="1" dirty="0" smtClean="0">
                <a:solidFill>
                  <a:srgbClr val="FF0000"/>
                </a:solidFill>
              </a:rPr>
              <a:t>имеют равное</a:t>
            </a:r>
            <a:r>
              <a:rPr lang="ru-RU" sz="2400" dirty="0" smtClean="0"/>
              <a:t> число протонов в ядре и электронов в оболочке.</a:t>
            </a:r>
          </a:p>
          <a:p>
            <a:pPr marL="457200" indent="-457200">
              <a:buAutoNum type="arabicPeriod" startAt="4"/>
            </a:pPr>
            <a:r>
              <a:rPr lang="ru-RU" sz="2400" dirty="0" smtClean="0"/>
              <a:t>Атому одного элемента могут различаться числом нейтронов  в ядре – </a:t>
            </a:r>
            <a:r>
              <a:rPr lang="ru-RU" sz="2400" b="1" i="1" dirty="0" smtClean="0">
                <a:solidFill>
                  <a:srgbClr val="FF0000"/>
                </a:solidFill>
              </a:rPr>
              <a:t>изотопы.</a:t>
            </a:r>
          </a:p>
          <a:p>
            <a:pPr marL="457200" indent="-457200"/>
            <a:r>
              <a:rPr lang="ru-RU" sz="2400" dirty="0" smtClean="0"/>
              <a:t>Элемент водород имеет 3 изотопа:</a:t>
            </a:r>
          </a:p>
          <a:p>
            <a:pPr marL="457200" indent="-457200"/>
            <a:r>
              <a:rPr lang="ru-RU" sz="2400" dirty="0"/>
              <a:t>в</a:t>
            </a:r>
            <a:r>
              <a:rPr lang="ru-RU" sz="2400" dirty="0" smtClean="0"/>
              <a:t>одород – 1(  </a:t>
            </a:r>
            <a:r>
              <a:rPr lang="ru-RU" sz="2400" b="1" i="1" dirty="0" smtClean="0">
                <a:solidFill>
                  <a:srgbClr val="FF0000"/>
                </a:solidFill>
              </a:rPr>
              <a:t>протий  </a:t>
            </a:r>
            <a:r>
              <a:rPr lang="ru-RU" sz="2400" dirty="0" smtClean="0"/>
              <a:t>¹Н);</a:t>
            </a:r>
          </a:p>
          <a:p>
            <a:pPr marL="457200" indent="-457200"/>
            <a:r>
              <a:rPr lang="ru-RU" sz="2400" dirty="0"/>
              <a:t>в</a:t>
            </a:r>
            <a:r>
              <a:rPr lang="ru-RU" sz="2400" dirty="0" smtClean="0"/>
              <a:t>одород – 2 ( </a:t>
            </a:r>
            <a:r>
              <a:rPr lang="ru-RU" sz="2400" b="1" i="1" dirty="0" smtClean="0">
                <a:solidFill>
                  <a:srgbClr val="FF0000"/>
                </a:solidFill>
              </a:rPr>
              <a:t>дейтерий</a:t>
            </a:r>
            <a:r>
              <a:rPr lang="ru-RU" sz="2400" dirty="0" smtClean="0"/>
              <a:t> ²Н, или </a:t>
            </a:r>
            <a:r>
              <a:rPr lang="en-US" sz="2400" dirty="0" smtClean="0"/>
              <a:t>D)</a:t>
            </a:r>
            <a:r>
              <a:rPr lang="ru-RU" sz="2400" dirty="0" smtClean="0"/>
              <a:t>;</a:t>
            </a:r>
          </a:p>
          <a:p>
            <a:pPr marL="457200" indent="-457200"/>
            <a:r>
              <a:rPr lang="ru-RU" sz="2400" dirty="0"/>
              <a:t>в</a:t>
            </a:r>
            <a:r>
              <a:rPr lang="ru-RU" sz="2400" dirty="0" smtClean="0"/>
              <a:t>одород – 3 ( </a:t>
            </a:r>
            <a:r>
              <a:rPr lang="ru-RU" sz="2400" b="1" i="1" dirty="0" smtClean="0">
                <a:solidFill>
                  <a:srgbClr val="FF0000"/>
                </a:solidFill>
              </a:rPr>
              <a:t>тритий</a:t>
            </a:r>
            <a:r>
              <a:rPr lang="ru-RU" sz="2400" dirty="0" smtClean="0"/>
              <a:t> ³Н, или Т).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642910" y="357166"/>
            <a:ext cx="80724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        Химический элемент.</a:t>
            </a:r>
            <a:endParaRPr lang="ru-RU" sz="1200" b="1" dirty="0" smtClean="0">
              <a:solidFill>
                <a:srgbClr val="002060"/>
              </a:solidFill>
            </a:endParaRPr>
          </a:p>
          <a:p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86380" y="4929198"/>
            <a:ext cx="3571900" cy="1815882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³Н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верхний индекс -  массовое число </a:t>
            </a:r>
          </a:p>
          <a:p>
            <a:pPr algn="ctr"/>
            <a:r>
              <a:rPr lang="ru-RU" sz="2400" dirty="0" smtClean="0"/>
              <a:t>(сумма протонов и нейтронов в ядре).   </a:t>
            </a:r>
            <a:endParaRPr lang="ru-RU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0" t="37623" r="3813" b="14221"/>
          <a:stretch/>
        </p:blipFill>
        <p:spPr bwMode="auto">
          <a:xfrm>
            <a:off x="710646" y="5323490"/>
            <a:ext cx="3528000" cy="1421590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357166"/>
            <a:ext cx="7500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Электронная оболочка атома.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285860"/>
            <a:ext cx="8358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Электронная оболочка любого атома делится на </a:t>
            </a:r>
            <a:r>
              <a:rPr lang="ru-RU" sz="2400" b="1" i="1" dirty="0" smtClean="0">
                <a:solidFill>
                  <a:srgbClr val="FF0000"/>
                </a:solidFill>
              </a:rPr>
              <a:t>энергетические уровни</a:t>
            </a:r>
            <a:r>
              <a:rPr lang="ru-RU" sz="24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Энергетические уровни делятся на </a:t>
            </a:r>
            <a:r>
              <a:rPr lang="ru-RU" sz="2400" b="1" i="1" dirty="0" smtClean="0">
                <a:solidFill>
                  <a:srgbClr val="FF0000"/>
                </a:solidFill>
              </a:rPr>
              <a:t>подуровни</a:t>
            </a:r>
            <a:r>
              <a:rPr lang="ru-RU" sz="2400" b="1" i="1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Подуровни состоят из </a:t>
            </a:r>
            <a:r>
              <a:rPr lang="ru-RU" sz="2400" b="1" i="1" dirty="0" smtClean="0">
                <a:solidFill>
                  <a:srgbClr val="FF0000"/>
                </a:solidFill>
              </a:rPr>
              <a:t>атомных </a:t>
            </a:r>
            <a:r>
              <a:rPr lang="ru-RU" sz="2400" b="1" i="1" dirty="0" err="1" smtClean="0">
                <a:solidFill>
                  <a:srgbClr val="FF0000"/>
                </a:solidFill>
              </a:rPr>
              <a:t>орбиталей</a:t>
            </a:r>
            <a:r>
              <a:rPr lang="ru-RU" sz="2400" b="1" i="1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3000372"/>
            <a:ext cx="842968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Атомные </a:t>
            </a:r>
            <a:r>
              <a:rPr lang="ru-RU" sz="2000" dirty="0" err="1" smtClean="0">
                <a:solidFill>
                  <a:srgbClr val="FF0000"/>
                </a:solidFill>
              </a:rPr>
              <a:t>орбитали</a:t>
            </a:r>
            <a:r>
              <a:rPr lang="ru-RU" sz="2400" dirty="0" smtClean="0"/>
              <a:t>                     </a:t>
            </a:r>
            <a:r>
              <a:rPr lang="ru-RU" sz="2600" dirty="0" smtClean="0">
                <a:solidFill>
                  <a:srgbClr val="FF0000"/>
                </a:solidFill>
              </a:rPr>
              <a:t>энергетические подуровни</a:t>
            </a:r>
          </a:p>
          <a:p>
            <a:r>
              <a:rPr lang="ru-RU" sz="2400" dirty="0" smtClean="0">
                <a:solidFill>
                  <a:srgbClr val="7030A0"/>
                </a:solidFill>
              </a:rPr>
              <a:t>(1</a:t>
            </a:r>
            <a:r>
              <a:rPr lang="en-US" sz="2400" dirty="0" smtClean="0">
                <a:solidFill>
                  <a:srgbClr val="7030A0"/>
                </a:solidFill>
              </a:rPr>
              <a:t>s</a:t>
            </a:r>
            <a:r>
              <a:rPr lang="ru-RU" sz="2400" dirty="0" smtClean="0">
                <a:solidFill>
                  <a:srgbClr val="7030A0"/>
                </a:solidFill>
              </a:rPr>
              <a:t> ,2</a:t>
            </a:r>
            <a:r>
              <a:rPr lang="en-US" sz="2400" dirty="0" smtClean="0">
                <a:solidFill>
                  <a:srgbClr val="7030A0"/>
                </a:solidFill>
              </a:rPr>
              <a:t>s</a:t>
            </a:r>
            <a:r>
              <a:rPr lang="ru-RU" sz="2400" dirty="0" smtClean="0">
                <a:solidFill>
                  <a:srgbClr val="7030A0"/>
                </a:solidFill>
              </a:rPr>
              <a:t>, 2</a:t>
            </a:r>
            <a:r>
              <a:rPr lang="en-US" sz="2400" dirty="0" smtClean="0">
                <a:solidFill>
                  <a:srgbClr val="7030A0"/>
                </a:solidFill>
              </a:rPr>
              <a:t>p</a:t>
            </a:r>
            <a:r>
              <a:rPr lang="ru-RU" sz="2400" dirty="0" smtClean="0">
                <a:solidFill>
                  <a:srgbClr val="7030A0"/>
                </a:solidFill>
              </a:rPr>
              <a:t>, 3</a:t>
            </a:r>
            <a:r>
              <a:rPr lang="en-US" sz="2400" dirty="0" smtClean="0">
                <a:solidFill>
                  <a:srgbClr val="7030A0"/>
                </a:solidFill>
              </a:rPr>
              <a:t>s</a:t>
            </a:r>
            <a:r>
              <a:rPr lang="ru-RU" sz="2400" dirty="0" smtClean="0">
                <a:solidFill>
                  <a:srgbClr val="7030A0"/>
                </a:solidFill>
              </a:rPr>
              <a:t>, 3</a:t>
            </a:r>
            <a:r>
              <a:rPr lang="en-US" sz="2400" dirty="0" smtClean="0">
                <a:solidFill>
                  <a:srgbClr val="7030A0"/>
                </a:solidFill>
              </a:rPr>
              <a:t>p</a:t>
            </a:r>
            <a:r>
              <a:rPr lang="ru-RU" sz="2400" dirty="0" smtClean="0">
                <a:solidFill>
                  <a:srgbClr val="7030A0"/>
                </a:solidFill>
              </a:rPr>
              <a:t>, 3</a:t>
            </a:r>
            <a:r>
              <a:rPr lang="en-US" sz="2400" dirty="0" smtClean="0">
                <a:solidFill>
                  <a:srgbClr val="7030A0"/>
                </a:solidFill>
              </a:rPr>
              <a:t>d</a:t>
            </a:r>
            <a:r>
              <a:rPr lang="ru-RU" sz="2400" dirty="0" smtClean="0">
                <a:solidFill>
                  <a:srgbClr val="7030A0"/>
                </a:solidFill>
              </a:rPr>
              <a:t>…)                           </a:t>
            </a:r>
            <a:r>
              <a:rPr lang="ru-RU" sz="2600" dirty="0" smtClean="0">
                <a:solidFill>
                  <a:srgbClr val="7030A0"/>
                </a:solidFill>
              </a:rPr>
              <a:t>(</a:t>
            </a:r>
            <a:r>
              <a:rPr lang="en-US" sz="2600" dirty="0" smtClean="0">
                <a:solidFill>
                  <a:srgbClr val="7030A0"/>
                </a:solidFill>
              </a:rPr>
              <a:t>s</a:t>
            </a:r>
            <a:r>
              <a:rPr lang="ru-RU" sz="2600" dirty="0" smtClean="0">
                <a:solidFill>
                  <a:srgbClr val="7030A0"/>
                </a:solidFill>
              </a:rPr>
              <a:t>,</a:t>
            </a:r>
            <a:r>
              <a:rPr lang="en-US" sz="2600" dirty="0" smtClean="0">
                <a:solidFill>
                  <a:srgbClr val="7030A0"/>
                </a:solidFill>
              </a:rPr>
              <a:t>p</a:t>
            </a:r>
            <a:r>
              <a:rPr lang="ru-RU" sz="2600" dirty="0" smtClean="0">
                <a:solidFill>
                  <a:srgbClr val="7030A0"/>
                </a:solidFill>
              </a:rPr>
              <a:t>,</a:t>
            </a:r>
            <a:r>
              <a:rPr lang="en-US" sz="2600" dirty="0" smtClean="0">
                <a:solidFill>
                  <a:srgbClr val="7030A0"/>
                </a:solidFill>
              </a:rPr>
              <a:t>d</a:t>
            </a:r>
            <a:r>
              <a:rPr lang="ru-RU" sz="2600" dirty="0" smtClean="0">
                <a:solidFill>
                  <a:srgbClr val="7030A0"/>
                </a:solidFill>
              </a:rPr>
              <a:t>,</a:t>
            </a:r>
            <a:r>
              <a:rPr lang="en-US" sz="2600" dirty="0" smtClean="0">
                <a:solidFill>
                  <a:srgbClr val="7030A0"/>
                </a:solidFill>
              </a:rPr>
              <a:t>f</a:t>
            </a:r>
            <a:r>
              <a:rPr lang="ru-RU" sz="2600" dirty="0" smtClean="0">
                <a:solidFill>
                  <a:srgbClr val="7030A0"/>
                </a:solidFill>
              </a:rPr>
              <a:t>)</a:t>
            </a:r>
            <a:endParaRPr lang="ru-RU" sz="2600" dirty="0">
              <a:solidFill>
                <a:srgbClr val="7030A0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3000364" y="3214686"/>
            <a:ext cx="92869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5857884" y="3857628"/>
            <a:ext cx="214314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714612" y="4643446"/>
            <a:ext cx="607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Энергетические уровни </a:t>
            </a:r>
            <a:r>
              <a:rPr lang="ru-RU" sz="2800" dirty="0" smtClean="0">
                <a:solidFill>
                  <a:srgbClr val="7030A0"/>
                </a:solidFill>
              </a:rPr>
              <a:t>(1,2,3-й и т.д.)</a:t>
            </a:r>
            <a:endParaRPr lang="ru-RU" sz="2800" dirty="0">
              <a:solidFill>
                <a:srgbClr val="7030A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7160" y="5286388"/>
          <a:ext cx="7715302" cy="142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890"/>
                <a:gridCol w="1143008"/>
                <a:gridCol w="1500198"/>
                <a:gridCol w="1500198"/>
                <a:gridCol w="1143008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7030A0"/>
                          </a:solidFill>
                        </a:rPr>
                        <a:t>Подуровень</a:t>
                      </a:r>
                      <a:endParaRPr lang="ru-RU" sz="24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endParaRPr lang="ru-RU" sz="3600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rgbClr val="7030A0"/>
                          </a:solidFill>
                        </a:rPr>
                        <a:t>p</a:t>
                      </a:r>
                      <a:endParaRPr lang="ru-RU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rgbClr val="7030A0"/>
                          </a:solidFill>
                        </a:rPr>
                        <a:t>d</a:t>
                      </a:r>
                      <a:endParaRPr lang="ru-RU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rgbClr val="7030A0"/>
                          </a:solidFill>
                        </a:rPr>
                        <a:t>f</a:t>
                      </a:r>
                      <a:endParaRPr lang="ru-RU" sz="36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Число </a:t>
                      </a:r>
                      <a:r>
                        <a:rPr lang="ru-RU" sz="2400" dirty="0" err="1" smtClean="0">
                          <a:solidFill>
                            <a:srgbClr val="002060"/>
                          </a:solidFill>
                        </a:rPr>
                        <a:t>орбиталей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sz="3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3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rgbClr val="002060"/>
                          </a:solidFill>
                        </a:rPr>
                        <a:t>5</a:t>
                      </a:r>
                      <a:endParaRPr lang="ru-RU" sz="3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rgbClr val="002060"/>
                          </a:solidFill>
                        </a:rPr>
                        <a:t>7</a:t>
                      </a:r>
                      <a:endParaRPr lang="ru-RU" sz="3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428604"/>
            <a:ext cx="771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Формы атомных </a:t>
            </a:r>
            <a:r>
              <a:rPr lang="ru-RU" sz="3200" b="1" dirty="0" err="1" smtClean="0">
                <a:solidFill>
                  <a:srgbClr val="002060"/>
                </a:solidFill>
              </a:rPr>
              <a:t>орбиталей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72764" y="1124744"/>
            <a:ext cx="29903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 </a:t>
            </a:r>
          </a:p>
          <a:p>
            <a:pPr algn="ctr"/>
            <a:r>
              <a:rPr lang="ru-RU" sz="2400" dirty="0" smtClean="0"/>
              <a:t>Формы </a:t>
            </a:r>
            <a:r>
              <a:rPr lang="en-US" sz="2400" dirty="0" smtClean="0">
                <a:solidFill>
                  <a:srgbClr val="FF0000"/>
                </a:solidFill>
              </a:rPr>
              <a:t>s</a:t>
            </a:r>
            <a:r>
              <a:rPr lang="ru-RU" sz="2400" dirty="0" smtClean="0"/>
              <a:t>–</a:t>
            </a:r>
            <a:r>
              <a:rPr lang="ru-RU" sz="2400" dirty="0" err="1" smtClean="0"/>
              <a:t>орбитали</a:t>
            </a:r>
            <a:r>
              <a:rPr lang="ru-RU" sz="2400" dirty="0" smtClean="0"/>
              <a:t> и трёх </a:t>
            </a:r>
            <a:r>
              <a:rPr lang="en-US" sz="2400" dirty="0" smtClean="0">
                <a:solidFill>
                  <a:srgbClr val="FF0000"/>
                </a:solidFill>
              </a:rPr>
              <a:t>p</a:t>
            </a:r>
            <a:r>
              <a:rPr lang="ru-RU" sz="2400" dirty="0" smtClean="0"/>
              <a:t>–</a:t>
            </a:r>
            <a:r>
              <a:rPr lang="ru-RU" sz="2400" dirty="0" err="1" smtClean="0"/>
              <a:t>орбиталей</a:t>
            </a:r>
            <a:r>
              <a:rPr lang="ru-RU" sz="2400" dirty="0" smtClean="0"/>
              <a:t> представлены на схеме; 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d</a:t>
            </a:r>
            <a:r>
              <a:rPr lang="ru-RU" sz="2400" dirty="0" smtClean="0">
                <a:solidFill>
                  <a:srgbClr val="FF0000"/>
                </a:solidFill>
              </a:rPr>
              <a:t>,</a:t>
            </a:r>
            <a:r>
              <a:rPr lang="en-US" sz="2400" dirty="0" smtClean="0">
                <a:solidFill>
                  <a:srgbClr val="FF0000"/>
                </a:solidFill>
              </a:rPr>
              <a:t>f</a:t>
            </a:r>
            <a:r>
              <a:rPr lang="ru-RU" sz="2400" dirty="0" smtClean="0"/>
              <a:t>-</a:t>
            </a:r>
            <a:r>
              <a:rPr lang="ru-RU" sz="2400" dirty="0" err="1" smtClean="0"/>
              <a:t>орбитали</a:t>
            </a:r>
            <a:r>
              <a:rPr lang="ru-RU" sz="2400" dirty="0" smtClean="0"/>
              <a:t> имеют сложные объёмные конфигурации.</a:t>
            </a: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10"/>
          <a:stretch/>
        </p:blipFill>
        <p:spPr bwMode="auto">
          <a:xfrm>
            <a:off x="204763" y="2141983"/>
            <a:ext cx="5868000" cy="4511502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910</Words>
  <Application>Microsoft Office PowerPoint</Application>
  <PresentationFormat>Экран (4:3)</PresentationFormat>
  <Paragraphs>161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Q</cp:lastModifiedBy>
  <cp:revision>59</cp:revision>
  <dcterms:created xsi:type="dcterms:W3CDTF">2015-11-30T04:51:11Z</dcterms:created>
  <dcterms:modified xsi:type="dcterms:W3CDTF">2015-12-06T21:49:03Z</dcterms:modified>
</cp:coreProperties>
</file>